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  <p:sldId id="277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1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7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Probability and Bayes Theorem</a:t>
            </a:r>
            <a:br>
              <a:rPr lang="en-US" dirty="0" smtClean="0"/>
            </a:br>
            <a:r>
              <a:rPr lang="en-US" sz="4000" dirty="0" smtClean="0"/>
              <a:t>Biology 683</a:t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Lecture 3</a:t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2800" dirty="0" smtClean="0"/>
              <a:t>Heath Blackmon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Frequentist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95431" y="1073547"/>
                <a:ext cx="11801138" cy="49570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You have a null hypothesis and calculate the probability of observing your data under that hypothesis.</a:t>
                </a:r>
              </a:p>
              <a:p>
                <a:endParaRPr lang="en-US" sz="3200" dirty="0"/>
              </a:p>
              <a:p>
                <a:r>
                  <a:rPr lang="en-US" sz="3200" dirty="0" smtClean="0"/>
                  <a:t>Null: The sun has not exploded</a:t>
                </a:r>
              </a:p>
              <a:p>
                <a:endParaRPr lang="en-US" sz="3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𝑑𝑒𝑡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𝑦𝑒𝑠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|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𝑠𝑢𝑛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𝑖𝑠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𝑜𝑘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=0.027=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3200" dirty="0" smtClean="0"/>
              </a:p>
              <a:p>
                <a:endParaRPr lang="en-US" sz="3200" dirty="0"/>
              </a:p>
              <a:p>
                <a:r>
                  <a:rPr lang="en-US" sz="3200" dirty="0" smtClean="0"/>
                  <a:t>this is less than the typical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</m:oMath>
                </a14:m>
                <a:r>
                  <a:rPr lang="en-US" sz="3200" dirty="0" smtClean="0"/>
                  <a:t> level of 0.05 so we reject the null that the sun is ok.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31" y="1073547"/>
                <a:ext cx="11801138" cy="4957063"/>
              </a:xfrm>
              <a:prstGeom prst="rect">
                <a:avLst/>
              </a:prstGeom>
              <a:blipFill rotWithShape="0">
                <a:blip r:embed="rId2"/>
                <a:stretch>
                  <a:fillRect l="-1291" t="-1599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7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Bayesian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50520" y="1885912"/>
                <a:ext cx="11436263" cy="4547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r>
                        <a:rPr lang="en-US" sz="36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6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charset="0"/>
                            </a:rPr>
                            <m:t>Pr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⁡(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)×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Pr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charset="0"/>
                            </a:rPr>
                            <m:t>Pr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⁡(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600" dirty="0" smtClean="0"/>
              </a:p>
              <a:p>
                <a:pPr algn="r"/>
                <a:endParaRPr lang="en-US" sz="360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𝑛𝑜𝑣𝑎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𝑑𝑒𝑡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𝑦𝑒𝑠</m:t>
                              </m:r>
                            </m:e>
                          </m:d>
                        </m:e>
                      </m:func>
                      <m:r>
                        <a:rPr lang="en-US" sz="36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6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charset="0"/>
                            </a:rPr>
                            <m:t>Pr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⁡(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𝑑𝑒𝑡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𝑦𝑒𝑠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𝑛𝑜𝑣𝑎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)×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Pr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𝑛𝑜𝑣𝑎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charset="0"/>
                            </a:rPr>
                            <m:t>Pr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⁡(</m:t>
                          </m:r>
                          <m:func>
                            <m:funcPr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charset="0"/>
                                </a:rPr>
                                <m:t>det</m:t>
                              </m:r>
                            </m:fName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𝑦𝑒𝑠</m:t>
                              </m:r>
                            </m:e>
                          </m:func>
                          <m:r>
                            <a:rPr lang="en-US" sz="36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600" dirty="0" smtClean="0"/>
              </a:p>
              <a:p>
                <a:pPr algn="r"/>
                <a:endParaRPr lang="en-US" sz="3600" dirty="0" smtClean="0"/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𝑛𝑜𝑣𝑎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𝑑𝑒𝑡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𝑦𝑒𝑠</m:t>
                              </m:r>
                            </m:e>
                          </m:d>
                        </m:e>
                      </m:func>
                      <m:r>
                        <a:rPr lang="en-US" sz="3600" b="0" i="1" smtClean="0">
                          <a:latin typeface="Cambria Math" charset="0"/>
                        </a:rPr>
                        <m:t>=0.00000000037 </m:t>
                      </m:r>
                      <m:f>
                        <m:fPr>
                          <m:ctrlPr>
                            <a:rPr lang="mr-IN" sz="36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charset="0"/>
                            </a:rPr>
                            <m:t>1×0.0000000001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.027</m:t>
                          </m:r>
                        </m:den>
                      </m:f>
                    </m:oMath>
                  </m:oMathPara>
                </a14:m>
                <a:endParaRPr lang="en-US" sz="3600" dirty="0" smtClean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20" y="1885912"/>
                <a:ext cx="11436263" cy="454797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28" y="1123651"/>
            <a:ext cx="4135017" cy="237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6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Bayesian approach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Imagine a genetic mutation present in 1 person per 100,000. If you take a test that correctly returns a positive result 99.9% of the time when someone is infected but has a false positive rate of 0.5%. </a:t>
            </a:r>
          </a:p>
          <a:p>
            <a:endParaRPr lang="en-US" sz="3200" dirty="0"/>
          </a:p>
          <a:p>
            <a:r>
              <a:rPr lang="en-US" sz="3200" dirty="0" smtClean="0"/>
              <a:t>How likely are you to have the disease? </a:t>
            </a:r>
          </a:p>
          <a:p>
            <a:endParaRPr lang="en-US" sz="3200" dirty="0"/>
          </a:p>
          <a:p>
            <a:r>
              <a:rPr lang="en-US" sz="3200" dirty="0" smtClean="0"/>
              <a:t>Should you be concerned? </a:t>
            </a:r>
          </a:p>
          <a:p>
            <a:endParaRPr lang="en-US" sz="3200" dirty="0"/>
          </a:p>
          <a:p>
            <a:r>
              <a:rPr lang="en-US" sz="3200" dirty="0" smtClean="0"/>
              <a:t>Bayes’ theorem provides a natural way to think about this.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511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Bayesian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2170" y="1086291"/>
                <a:ext cx="11519770" cy="5489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𝑖𝑛𝑓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𝑝𝑜𝑠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.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𝑡𝑒𝑠𝑡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⁡(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𝑝𝑜𝑠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.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𝑡𝑒𝑠𝑡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𝑖𝑛𝑓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)×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Pr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𝑖𝑛𝑓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⁡(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𝑝𝑜𝑠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.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𝑡𝑒𝑠𝑡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 smtClean="0"/>
              </a:p>
              <a:p>
                <a:endParaRPr lang="en-US" sz="3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𝑖𝑛𝑓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𝑝𝑜𝑠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.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𝑡𝑒𝑠𝑡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=0.001= 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0.999×0.00001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0.00501</m:t>
                          </m:r>
                        </m:den>
                      </m:f>
                    </m:oMath>
                  </m:oMathPara>
                </a14:m>
                <a:endParaRPr lang="en-US" sz="3200" dirty="0" smtClean="0"/>
              </a:p>
              <a:p>
                <a:endParaRPr lang="en-US" sz="3200" dirty="0"/>
              </a:p>
              <a:p>
                <a:r>
                  <a:rPr lang="en-US" sz="3200" dirty="0" smtClean="0"/>
                  <a:t>Which means that you have only a 0.1% chance of having the disease even if you test positive.  </a:t>
                </a:r>
              </a:p>
              <a:p>
                <a:endParaRPr lang="en-US" sz="3200" dirty="0"/>
              </a:p>
              <a:p>
                <a:r>
                  <a:rPr lang="en-US" sz="3200" dirty="0" smtClean="0"/>
                  <a:t>What if your doctor noticed a symptom that made them give you this test what changes?</a:t>
                </a:r>
                <a:endParaRPr lang="en-US" sz="3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70" y="1086291"/>
                <a:ext cx="11519770" cy="5489964"/>
              </a:xfrm>
              <a:prstGeom prst="rect">
                <a:avLst/>
              </a:prstGeom>
              <a:blipFill rotWithShape="0">
                <a:blip r:embed="rId2"/>
                <a:stretch>
                  <a:fillRect l="-1376" b="-2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4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Priors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2170" y="1086291"/>
                <a:ext cx="11519770" cy="3087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⁡(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)×</m:t>
                          </m:r>
                          <m:r>
                            <a:rPr lang="en-US" sz="3200" b="1" i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𝐏𝐫</m:t>
                          </m:r>
                          <m:r>
                            <a:rPr lang="en-US" sz="32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</m:t>
                          </m:r>
                          <m:r>
                            <a:rPr lang="en-US" sz="32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𝑨</m:t>
                          </m:r>
                          <m:r>
                            <a:rPr lang="en-US" sz="32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⁡(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 smtClean="0"/>
              </a:p>
              <a:p>
                <a:endParaRPr lang="en-US" sz="3200" dirty="0"/>
              </a:p>
              <a:p>
                <a:r>
                  <a:rPr lang="en-US" sz="3200" dirty="0" err="1" smtClean="0"/>
                  <a:t>Pr</a:t>
                </a:r>
                <a:r>
                  <a:rPr lang="en-US" sz="3200" dirty="0" smtClean="0"/>
                  <a:t>(A) this is the prior.  It is powerful because it allows you to incorporate previous knowledge into your analysis, but it can lead to very bad inference if you are careless.</a:t>
                </a:r>
                <a:endParaRPr lang="en-US" sz="3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70" y="1086291"/>
                <a:ext cx="11519770" cy="3087448"/>
              </a:xfrm>
              <a:prstGeom prst="rect">
                <a:avLst/>
              </a:prstGeom>
              <a:blipFill rotWithShape="0">
                <a:blip r:embed="rId2"/>
                <a:stretch>
                  <a:fillRect l="-1376" r="-1641" b="-5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42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Fossils as Priors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50487" y="1297140"/>
            <a:ext cx="573692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When we use DNA to infer the relationship of extant species we can use fossils to tell us how long ago a group of organisms existed.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0" y="1297140"/>
            <a:ext cx="5163333" cy="29147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627" y="4573149"/>
            <a:ext cx="2204581" cy="1395951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5724395" y="2328191"/>
            <a:ext cx="87682" cy="1567404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10620" y="4751519"/>
            <a:ext cx="6300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If my fossil 65 MY old then the node in red must be at least 65 MY old as well.</a:t>
            </a:r>
            <a:endParaRPr lang="en-US" sz="2800"/>
          </a:p>
        </p:txBody>
      </p:sp>
      <p:sp>
        <p:nvSpPr>
          <p:cNvPr id="8" name="Oval 7"/>
          <p:cNvSpPr/>
          <p:nvPr/>
        </p:nvSpPr>
        <p:spPr>
          <a:xfrm>
            <a:off x="3206663" y="3670126"/>
            <a:ext cx="225469" cy="225469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4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853" y="1137234"/>
            <a:ext cx="5305294" cy="39516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541" y="1137235"/>
            <a:ext cx="5316605" cy="39516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Fossils as Priors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0" y="1297140"/>
            <a:ext cx="5163333" cy="291478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206663" y="3670126"/>
            <a:ext cx="225469" cy="225469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853" y="1137234"/>
            <a:ext cx="5305294" cy="39516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Fossils as Priors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0" y="1297140"/>
            <a:ext cx="5163333" cy="291478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206663" y="3670126"/>
            <a:ext cx="225469" cy="225469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854" y="1137234"/>
            <a:ext cx="5305294" cy="39579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Fossils as Priors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0" y="1297140"/>
            <a:ext cx="5163333" cy="291478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206663" y="3670126"/>
            <a:ext cx="225469" cy="225469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2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103" y="1137234"/>
            <a:ext cx="5325045" cy="39579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Fossils as Priors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0" y="1297140"/>
            <a:ext cx="5163333" cy="291478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206663" y="3670126"/>
            <a:ext cx="225469" cy="225469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1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Last week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4396" y="1762479"/>
            <a:ext cx="11801138" cy="361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sz="4000" dirty="0" smtClean="0"/>
              <a:t>What is the difference in a population and a sample?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sz="4000" dirty="0" smtClean="0"/>
              <a:t>What is the difference in a parameter and a statistic?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sz="4000" dirty="0" smtClean="0"/>
              <a:t>How does the central limit theorem help us?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1795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The rise of Bayesian approaches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5573" y="1297140"/>
            <a:ext cx="1171183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Since the 1990s Bayesian approaches have come to the forefront in </a:t>
            </a:r>
            <a:r>
              <a:rPr lang="en-US" sz="3200" dirty="0" err="1" smtClean="0"/>
              <a:t>phylogenetics</a:t>
            </a:r>
            <a:r>
              <a:rPr lang="en-US" sz="3200" dirty="0" smtClean="0"/>
              <a:t>, population genetics, genomics, ecology, and other fields.  This largely because we now have the computational power to use MCMCs to sample posterior distributions...</a:t>
            </a:r>
          </a:p>
        </p:txBody>
      </p:sp>
    </p:spTree>
    <p:extLst>
      <p:ext uri="{BB962C8B-B14F-4D97-AF65-F5344CB8AC3E}">
        <p14:creationId xmlns:p14="http://schemas.microsoft.com/office/powerpoint/2010/main" val="135988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The power of Bayesian approaches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09370" y="1297140"/>
            <a:ext cx="747803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With a Bayesian approach we can take into account all types of uncertainty and be more conservative.</a:t>
            </a:r>
          </a:p>
          <a:p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Phylogenetic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Model selection uncertainty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Parameter value uncertainty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Uncertainty in measurements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60" y="1297140"/>
            <a:ext cx="3765383" cy="527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3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For Thursday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208" y="1297140"/>
            <a:ext cx="118872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Read chapter WS 5 and chapter 2 of </a:t>
            </a:r>
            <a:r>
              <a:rPr lang="en-US" sz="3200" dirty="0" err="1" smtClean="0"/>
              <a:t>McElreath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Bring laptop to class!</a:t>
            </a:r>
          </a:p>
          <a:p>
            <a:endParaRPr lang="en-US" sz="3200" dirty="0"/>
          </a:p>
          <a:p>
            <a:r>
              <a:rPr lang="en-US" sz="3200" dirty="0" smtClean="0"/>
              <a:t>Heath Blackmon  </a:t>
            </a:r>
          </a:p>
          <a:p>
            <a:r>
              <a:rPr lang="en-US" sz="3200" dirty="0" smtClean="0"/>
              <a:t>BSBW 309  </a:t>
            </a:r>
          </a:p>
          <a:p>
            <a:r>
              <a:rPr lang="en-US" sz="3200" dirty="0" smtClean="0"/>
              <a:t>coleoguy@gmail.com  </a:t>
            </a:r>
          </a:p>
          <a:p>
            <a:r>
              <a:rPr lang="en-US" sz="3200" dirty="0" smtClean="0"/>
              <a:t>@coleoguy</a:t>
            </a:r>
          </a:p>
        </p:txBody>
      </p:sp>
    </p:spTree>
    <p:extLst>
      <p:ext uri="{BB962C8B-B14F-4D97-AF65-F5344CB8AC3E}">
        <p14:creationId xmlns:p14="http://schemas.microsoft.com/office/powerpoint/2010/main" val="77187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Today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4396" y="1762479"/>
            <a:ext cx="1180113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sz="4000" dirty="0" smtClean="0"/>
              <a:t>Probability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sz="4000" dirty="0" smtClean="0"/>
              <a:t>Introduction to Bayes</a:t>
            </a:r>
          </a:p>
        </p:txBody>
      </p:sp>
    </p:spTree>
    <p:extLst>
      <p:ext uri="{BB962C8B-B14F-4D97-AF65-F5344CB8AC3E}">
        <p14:creationId xmlns:p14="http://schemas.microsoft.com/office/powerpoint/2010/main" val="190270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Mutually exclusive events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95431" y="1225689"/>
                <a:ext cx="11801138" cy="52630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What is the probability of drawing either an ace or a king from a deck cards?</a:t>
                </a:r>
              </a:p>
              <a:p>
                <a:endParaRPr lang="en-US" sz="3200" dirty="0"/>
              </a:p>
              <a:p>
                <a:r>
                  <a:rPr lang="en-US" sz="3200" dirty="0" smtClean="0"/>
                  <a:t>addition rule: if two events are mutually exclusive then the probability that either will occur is just the sum of the individual probabilities</a:t>
                </a:r>
              </a:p>
              <a:p>
                <a:endParaRPr lang="en-US" sz="3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𝑜𝑟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Pr</m:t>
                      </m:r>
                      <m:r>
                        <a:rPr lang="en-US" sz="3200" b="0" i="1" smtClean="0">
                          <a:latin typeface="Cambria Math" charset="0"/>
                        </a:rPr>
                        <m:t>⁡(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𝑎𝑐𝑒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𝑜𝑟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𝑘𝑖𝑛𝑔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=15%= 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52</m:t>
                          </m:r>
                        </m:den>
                      </m:f>
                      <m:r>
                        <a:rPr lang="en-US" sz="32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52</m:t>
                          </m:r>
                        </m:den>
                      </m:f>
                    </m:oMath>
                  </m:oMathPara>
                </a14:m>
                <a:endParaRPr lang="en-US" sz="3200" dirty="0" smtClean="0"/>
              </a:p>
              <a:p>
                <a:endParaRPr lang="en-US" sz="3200" dirty="0" smtClean="0"/>
              </a:p>
              <a:p>
                <a:pPr algn="r"/>
                <a:r>
                  <a:rPr lang="en-US" sz="2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assumes standard deck with no jokers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31" y="1225689"/>
                <a:ext cx="11801138" cy="5263044"/>
              </a:xfrm>
              <a:prstGeom prst="rect">
                <a:avLst/>
              </a:prstGeom>
              <a:blipFill rotWithShape="0">
                <a:blip r:embed="rId2"/>
                <a:stretch>
                  <a:fillRect l="-1291" t="-1506" r="-1756" b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39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Independent events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04396" y="1762479"/>
                <a:ext cx="11801138" cy="446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What is the probability of rolling a 1 and then a 2 on a pair of dice?</a:t>
                </a:r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multiplication rule: if two events are independent of one another then the probability of both occurring is just the product of the individual probabilities.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𝑡h𝑒𝑛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sz="3200" b="0" i="1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Pr</m:t>
                      </m:r>
                      <m:r>
                        <a:rPr lang="en-US" sz="3200" b="0" i="1" smtClean="0">
                          <a:latin typeface="Cambria Math" charset="0"/>
                        </a:rPr>
                        <m:t>⁡(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 smtClean="0"/>
              </a:p>
              <a:p>
                <a:endParaRPr lang="en-US" sz="3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1 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𝑡h𝑒𝑛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2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=3%=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96" y="1762479"/>
                <a:ext cx="11801138" cy="4464620"/>
              </a:xfrm>
              <a:prstGeom prst="rect">
                <a:avLst/>
              </a:prstGeom>
              <a:blipFill rotWithShape="0">
                <a:blip r:embed="rId2"/>
                <a:stretch>
                  <a:fillRect l="-1344" t="-1774" r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53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Setting matters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124" y="1138302"/>
            <a:ext cx="6298809" cy="531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Non-independence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431" y="1273781"/>
            <a:ext cx="1180113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non-independent events- conditional probability: is the probability of an event given that another event has already occurred.</a:t>
            </a:r>
          </a:p>
          <a:p>
            <a:endParaRPr lang="en-US" sz="3200" dirty="0"/>
          </a:p>
          <a:p>
            <a:r>
              <a:rPr lang="en-US" sz="3200" dirty="0" smtClean="0"/>
              <a:t>For instance, the probability of surviving the sinking of the Titanic was very different than the probability of surviving if you were a female</a:t>
            </a:r>
          </a:p>
          <a:p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294" y="3970040"/>
            <a:ext cx="6505412" cy="253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2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Conditional probability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95431" y="1273781"/>
                <a:ext cx="11801138" cy="2927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𝑠𝑢𝑟𝑣𝑖𝑣𝑖𝑎𝑙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=32%=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711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2201</m:t>
                          </m:r>
                        </m:den>
                      </m:f>
                    </m:oMath>
                  </m:oMathPara>
                </a14:m>
                <a:endParaRPr lang="en-US" sz="3200" dirty="0" smtClean="0"/>
              </a:p>
              <a:p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𝑠𝑢𝑟𝑣𝑖𝑣𝑖𝑎𝑙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|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𝑓𝑒𝑚𝑎𝑙𝑒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=73%=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344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470</m:t>
                          </m:r>
                        </m:den>
                      </m:f>
                    </m:oMath>
                  </m:oMathPara>
                </a14:m>
                <a:endParaRPr lang="en-US" sz="3200" dirty="0" smtClean="0"/>
              </a:p>
              <a:p>
                <a:endParaRPr lang="en-US" sz="3200" dirty="0" smtClean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31" y="1273781"/>
                <a:ext cx="11801138" cy="29275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294" y="3970040"/>
            <a:ext cx="6505412" cy="253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0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Frequentist and Bayesian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474" y="935915"/>
            <a:ext cx="3903572" cy="592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809</Words>
  <Application>Microsoft Macintosh PowerPoint</Application>
  <PresentationFormat>Widescreen</PresentationFormat>
  <Paragraphs>93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Calibri Light</vt:lpstr>
      <vt:lpstr>Cambria Math</vt:lpstr>
      <vt:lpstr>Mangal</vt:lpstr>
      <vt:lpstr>Arial</vt:lpstr>
      <vt:lpstr>Office Theme</vt:lpstr>
      <vt:lpstr>Probability and Bayes Theorem Biology 683  Lecture 3   Heath Blackmon</vt:lpstr>
      <vt:lpstr>Last week</vt:lpstr>
      <vt:lpstr>Today</vt:lpstr>
      <vt:lpstr>Mutually exclusive events</vt:lpstr>
      <vt:lpstr>Independent events</vt:lpstr>
      <vt:lpstr>Setting matters</vt:lpstr>
      <vt:lpstr>Non-independence</vt:lpstr>
      <vt:lpstr>Conditional probability</vt:lpstr>
      <vt:lpstr>Frequentist and Bayesian</vt:lpstr>
      <vt:lpstr>Frequentist approach</vt:lpstr>
      <vt:lpstr>Bayesian approach</vt:lpstr>
      <vt:lpstr>Bayesian approach</vt:lpstr>
      <vt:lpstr>Bayesian approach</vt:lpstr>
      <vt:lpstr>Priors</vt:lpstr>
      <vt:lpstr>Fossils as Priors</vt:lpstr>
      <vt:lpstr>Fossils as Priors</vt:lpstr>
      <vt:lpstr>Fossils as Priors</vt:lpstr>
      <vt:lpstr>Fossils as Priors</vt:lpstr>
      <vt:lpstr>Fossils as Priors</vt:lpstr>
      <vt:lpstr>The rise of Bayesian approaches</vt:lpstr>
      <vt:lpstr>The power of Bayesian approaches</vt:lpstr>
      <vt:lpstr>For Thursday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7</cp:revision>
  <cp:lastPrinted>2018-01-03T17:27:34Z</cp:lastPrinted>
  <dcterms:created xsi:type="dcterms:W3CDTF">2018-01-03T17:15:04Z</dcterms:created>
  <dcterms:modified xsi:type="dcterms:W3CDTF">2018-01-03T20:32:21Z</dcterms:modified>
</cp:coreProperties>
</file>